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5" r:id="rId2"/>
    <p:sldId id="276" r:id="rId3"/>
    <p:sldId id="278" r:id="rId4"/>
    <p:sldId id="277" r:id="rId5"/>
    <p:sldId id="299" r:id="rId6"/>
    <p:sldId id="308" r:id="rId7"/>
    <p:sldId id="298" r:id="rId8"/>
    <p:sldId id="300" r:id="rId9"/>
    <p:sldId id="301" r:id="rId10"/>
    <p:sldId id="274" r:id="rId11"/>
    <p:sldId id="267" r:id="rId12"/>
    <p:sldId id="268" r:id="rId13"/>
    <p:sldId id="302" r:id="rId14"/>
    <p:sldId id="304" r:id="rId15"/>
    <p:sldId id="305" r:id="rId16"/>
    <p:sldId id="257" r:id="rId17"/>
    <p:sldId id="307" r:id="rId18"/>
    <p:sldId id="306" r:id="rId19"/>
    <p:sldId id="259" r:id="rId20"/>
    <p:sldId id="264" r:id="rId21"/>
    <p:sldId id="285" r:id="rId22"/>
    <p:sldId id="28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33"/>
    <a:srgbClr val="66FF66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4014" autoAdjust="0"/>
    <p:restoredTop sz="86468" autoAdjust="0"/>
  </p:normalViewPr>
  <p:slideViewPr>
    <p:cSldViewPr>
      <p:cViewPr>
        <p:scale>
          <a:sx n="50" d="100"/>
          <a:sy n="50" d="100"/>
        </p:scale>
        <p:origin x="-330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F95C9-5D31-48A9-980D-74B461C0607A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8989F-92D6-46EB-B48E-757DAA790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1979D-FD88-405D-8ADB-9511ABC917D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B8F2F-5D57-48C7-8EEC-81D03A1BD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0" y="0"/>
            <a:ext cx="9144000" cy="1143000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1143000"/>
            <a:ext cx="9144000" cy="5715000"/>
            <a:chOff x="0" y="1143000"/>
            <a:chExt cx="9144000" cy="5715000"/>
          </a:xfrm>
        </p:grpSpPr>
        <p:pic>
          <p:nvPicPr>
            <p:cNvPr id="3" name="Picture 2" descr="images_143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143000"/>
              <a:ext cx="9144000" cy="5715000"/>
            </a:xfrm>
            <a:prstGeom prst="rect">
              <a:avLst/>
            </a:prstGeom>
          </p:spPr>
        </p:pic>
        <p:pic>
          <p:nvPicPr>
            <p:cNvPr id="4" name="Picture 3" descr="mofizur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143000"/>
              <a:ext cx="1295400" cy="13716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609600" y="0"/>
            <a:ext cx="6172200" cy="1295400"/>
          </a:xfrm>
          <a:prstGeom prst="cloud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mofizu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0"/>
            <a:ext cx="2286000" cy="1524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1600200"/>
            <a:ext cx="9144000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মফিজুর রহমান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2362200"/>
            <a:ext cx="9144000" cy="83099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48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সহকারী শিক্ষক</a:t>
            </a:r>
            <a:endParaRPr lang="en-US" sz="4800" b="1" cap="none" spc="0" dirty="0">
              <a:ln/>
              <a:solidFill>
                <a:schemeClr val="accent3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3124200"/>
            <a:ext cx="9144000" cy="707886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n-BD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বশিরাবাদ দাওয়াতুল ইসলাম আলিম মাদরাসা</a:t>
            </a:r>
            <a:endParaRPr lang="en-US" sz="4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3733800"/>
            <a:ext cx="9144000" cy="707886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  <p:txBody>
          <a:bodyPr wrap="square" lIns="91440" tIns="45720" rIns="91440" bIns="45720">
            <a:spAutoFit/>
          </a:bodyPr>
          <a:lstStyle/>
          <a:p>
            <a:r>
              <a:rPr lang="bn-BD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পবা, রাজশাহী</a:t>
            </a:r>
            <a:endParaRPr lang="en-US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4724400"/>
            <a:ext cx="9144000" cy="153888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bn-BD" sz="4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মোবাইলঃ ০১৭৪০৯৩৮৪৮১</a:t>
            </a:r>
          </a:p>
          <a:p>
            <a:pPr algn="ctr"/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5638800"/>
            <a:ext cx="9144000" cy="64633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lIns="91440" tIns="45720" rIns="91440" bIns="45720">
            <a:spAutoFit/>
          </a:bodyPr>
          <a:lstStyle/>
          <a:p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E mail- mofizurbm@gmail.com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শ্রণীঃ </a:t>
            </a: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নবম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মোট ছাত্র/ছাত্রীঃ </a:t>
            </a: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৬০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উপস্থিত ছাত্র/ ছাত্রীঃ </a:t>
            </a: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৫৪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বিষয়ঃ </a:t>
            </a: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কৃষি শিক্ষা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সাধারণ পাঠঃ </a:t>
            </a: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মাছ</a:t>
            </a:r>
            <a:r>
              <a:rPr kumimoji="0" lang="bn-BD" sz="60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চাষ</a:t>
            </a:r>
            <a:endParaRPr kumimoji="0" lang="bn-BD" sz="60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বিশেষ পাঠঃ</a:t>
            </a:r>
            <a:r>
              <a:rPr kumimoji="0" lang="bn-BD" sz="60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মৎস্য সম্পদ ও সম্ভাবনা</a:t>
            </a: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 </a:t>
            </a:r>
            <a:endParaRPr kumimoji="0" lang="bn-BD" sz="54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609600" y="381000"/>
            <a:ext cx="7848600" cy="60960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আচরনিক উদ্দেশ্য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Document 2"/>
          <p:cNvSpPr/>
          <p:nvPr/>
        </p:nvSpPr>
        <p:spPr>
          <a:xfrm>
            <a:off x="0" y="1524000"/>
            <a:ext cx="8915400" cy="4953000"/>
          </a:xfrm>
          <a:prstGeom prst="flowChartDocumen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bn-BD" sz="4400" b="1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 । বাংলাদেশের ম</a:t>
            </a:r>
            <a:r>
              <a:rPr lang="bn-BD" sz="4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ৎ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স্য আহরণের উ</a:t>
            </a:r>
            <a:r>
              <a:rPr lang="bn-BD" sz="4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ৎ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 কত 	প্রকার ও কী কী বলতে পারবে । </a:t>
            </a:r>
          </a:p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২। মাছের প্রকার সম্পর্কে 	বলতে পারবে ।</a:t>
            </a:r>
          </a:p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৩। মাছ সনাক্ত করতে পারবে ।</a:t>
            </a:r>
          </a:p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৪। ম</a:t>
            </a:r>
            <a:r>
              <a:rPr lang="bn-BD" sz="4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ৎ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স্য সম্পদ হ্রাসের কারণ সম্পর্কে বলতে 	পারবে।</a:t>
            </a:r>
          </a:p>
          <a:p>
            <a:endParaRPr lang="bn-BD" sz="4400" b="1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Lab 46\Desktop\jasim\bangladesh-ma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85344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7504" y="0"/>
            <a:ext cx="48664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1267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672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_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67200" cy="4572000"/>
          </a:xfrm>
          <a:prstGeom prst="rect">
            <a:avLst/>
          </a:prstGeom>
        </p:spPr>
      </p:pic>
      <p:pic>
        <p:nvPicPr>
          <p:cNvPr id="5" name="Picture 4" descr="cover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0"/>
            <a:ext cx="4876800" cy="4572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0" y="4724400"/>
            <a:ext cx="9144000" cy="2133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মানচিত্রে দেখানো জলরাশিগুলো কি কি ?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ওপরের চিত্রগুলোতে কি কি দেখা যাচ্ছে ?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চিত্রে দেখানো খেত্রগুলোতে কি চাষ করা হয় ?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371600" y="457200"/>
            <a:ext cx="6019800" cy="1828800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 শিরনাম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Hexagon 2"/>
          <p:cNvSpPr/>
          <p:nvPr/>
        </p:nvSpPr>
        <p:spPr>
          <a:xfrm rot="10800000" flipV="1">
            <a:off x="0" y="2209800"/>
            <a:ext cx="8915400" cy="4267200"/>
          </a:xfrm>
          <a:prstGeom prst="hex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মৎস্য সম্পদ ও সম্ভাবনা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609600"/>
            <a:ext cx="8534400" cy="6019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বাংলাদেশের মাটি, পানি ও আবহাওয়া মাছ চাষের জন্য উপযোগী।মৎস এ দেশের সম্ভবনাময় খাত।সামুদ্রিক ও বদ্ধ জলাশয়ে মাছ চাষ বৃদ্ধি পেলেও অভ্যন্তরীণ মুক্ত জলাশয়ে মাছের উৎপাদন কমে গেছে।মুক্ত জলাশয়ে আহরিত মাছের মধ্যে ইলিশ খুবই গুরুত্বপূর্ণ।</a:t>
            </a:r>
            <a:endParaRPr lang="en-US" sz="2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মুক্ত জলাশয়ে ম</a:t>
            </a:r>
            <a:r>
              <a:rPr lang="bn-BD" sz="4400" b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ৎ</a:t>
            </a:r>
            <a:r>
              <a:rPr lang="bn-BD" sz="4000" b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 সম্পদ হ্রাসের কারণঃ</a:t>
            </a:r>
          </a:p>
          <a:p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বন্যা নিয়ন্ত্রণ ও ফসল উৎপাদনের জন্য অপরিকল্পিত বাঁধ 	নির্মাণ এবং পানি সেচ।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২। মাছের  ডিম দেওয়ার পরিবেশ বিনষ্ট হওয়া।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৩। নির্বিচারে পোনা ও ডিমোয়ালা মাছ ধরা।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৪। কৃষি জমিতে অপরিকল্পিত কীটনাশক প্রয়োগ।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৫। কারেন্ট জালের মত নিষিদ্ধ জাল ব্যবহার ।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৬। বহু বিল শীত মৌসুমে শুকিয়ে যাওয়া ও কৃষিক্ষেত্রে রুপান্তর।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Lab 46\Desktop\jasim\bangladesh-ma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0"/>
            <a:ext cx="5781030" cy="6400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629400" y="1143000"/>
            <a:ext cx="1143000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মেঘনা</a:t>
            </a:r>
            <a:endParaRPr lang="en-US" sz="4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4419600" y="1752600"/>
            <a:ext cx="21336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53200" y="0"/>
            <a:ext cx="1219200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যমুনা</a:t>
            </a:r>
            <a:r>
              <a:rPr lang="bn-BD" sz="4800" dirty="0" smtClean="0"/>
              <a:t> </a:t>
            </a:r>
            <a:endParaRPr lang="en-US" sz="4800" dirty="0"/>
          </a:p>
        </p:txBody>
      </p:sp>
      <p:cxnSp>
        <p:nvCxnSpPr>
          <p:cNvPr id="9" name="Straight Arrow Connector 8"/>
          <p:cNvCxnSpPr>
            <a:stCxn id="7" idx="1"/>
            <a:endCxn id="11" idx="7"/>
          </p:cNvCxnSpPr>
          <p:nvPr/>
        </p:nvCxnSpPr>
        <p:spPr>
          <a:xfrm rot="10800000" flipV="1">
            <a:off x="2969886" y="415498"/>
            <a:ext cx="3583315" cy="969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705600" y="2133600"/>
            <a:ext cx="1066800" cy="76944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66FF33"/>
                </a:solidFill>
                <a:latin typeface="NikoshBAN" pitchFamily="2" charset="0"/>
                <a:cs typeface="NikoshBAN" pitchFamily="2" charset="0"/>
              </a:rPr>
              <a:t>পদ্মা</a:t>
            </a:r>
            <a:endParaRPr lang="en-US" sz="4400" dirty="0">
              <a:solidFill>
                <a:srgbClr val="66FF33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>
            <a:stCxn id="13" idx="1"/>
          </p:cNvCxnSpPr>
          <p:nvPr/>
        </p:nvCxnSpPr>
        <p:spPr>
          <a:xfrm rot="10800000" flipV="1">
            <a:off x="2667000" y="2518320"/>
            <a:ext cx="4038600" cy="45347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00800" y="4114800"/>
            <a:ext cx="2362200" cy="76944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বঙ্গোপসাগর</a:t>
            </a:r>
            <a:endParaRPr lang="en-US" sz="36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9" name="Straight Arrow Connector 18"/>
          <p:cNvCxnSpPr>
            <a:stCxn id="17" idx="1"/>
          </p:cNvCxnSpPr>
          <p:nvPr/>
        </p:nvCxnSpPr>
        <p:spPr>
          <a:xfrm rot="10800000">
            <a:off x="3657600" y="4495801"/>
            <a:ext cx="2743200" cy="37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514600" y="1295400"/>
            <a:ext cx="533400" cy="609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flipV="1">
            <a:off x="3962400" y="1828800"/>
            <a:ext cx="533400" cy="6858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rot="1702380">
            <a:off x="2188222" y="2384092"/>
            <a:ext cx="533400" cy="88235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667000" y="3962400"/>
            <a:ext cx="990600" cy="1066800"/>
          </a:xfrm>
          <a:prstGeom prst="ellipse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rved Left Arrow 21"/>
          <p:cNvSpPr/>
          <p:nvPr/>
        </p:nvSpPr>
        <p:spPr>
          <a:xfrm>
            <a:off x="8031480" y="0"/>
            <a:ext cx="1112520" cy="32766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স্বাদু পানির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মাছের  উৎস</a:t>
            </a: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Heart 23"/>
          <p:cNvSpPr/>
          <p:nvPr/>
        </p:nvSpPr>
        <p:spPr>
          <a:xfrm>
            <a:off x="6553200" y="3200400"/>
            <a:ext cx="2590800" cy="914400"/>
          </a:xfrm>
          <a:prstGeom prst="hear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লোনা পানির মাছের উ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ৎ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3" grpId="0" animBg="1"/>
      <p:bldP spid="17" grpId="0" animBg="1"/>
      <p:bldP spid="11" grpId="0" animBg="1"/>
      <p:bldP spid="12" grpId="0" animBg="1"/>
      <p:bldP spid="14" grpId="0" animBg="1"/>
      <p:bldP spid="16" grpId="0" animBg="1"/>
      <p:bldP spid="22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8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04800"/>
            <a:ext cx="3581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images_0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10000"/>
            <a:ext cx="4648200" cy="3048000"/>
          </a:xfrm>
          <a:prstGeom prst="rect">
            <a:avLst/>
          </a:prstGeom>
        </p:spPr>
      </p:pic>
      <p:sp>
        <p:nvSpPr>
          <p:cNvPr id="8" name="Curved Left Arrow 7"/>
          <p:cNvSpPr/>
          <p:nvPr/>
        </p:nvSpPr>
        <p:spPr>
          <a:xfrm>
            <a:off x="8153400" y="533400"/>
            <a:ext cx="990600" cy="5257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স্বাদু পানির মাছ</a:t>
            </a:r>
            <a:endParaRPr lang="en-US" sz="3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magur_mi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810000"/>
            <a:ext cx="36576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Lab 46\Desktop\jasim\intro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0"/>
            <a:ext cx="4267200" cy="419100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C:\Documents and Settings\Lab 46\Desktop\jasim\Grey_Nurse_Shark_at_Fish_Rock_Cave,_NS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14800"/>
            <a:ext cx="8382000" cy="2438400"/>
          </a:xfrm>
          <a:prstGeom prst="rect">
            <a:avLst/>
          </a:prstGeom>
          <a:noFill/>
        </p:spPr>
      </p:pic>
      <p:sp>
        <p:nvSpPr>
          <p:cNvPr id="8" name="Line Callout 1 7"/>
          <p:cNvSpPr/>
          <p:nvPr/>
        </p:nvSpPr>
        <p:spPr>
          <a:xfrm>
            <a:off x="8382000" y="533400"/>
            <a:ext cx="762000" cy="5334000"/>
          </a:xfrm>
          <a:prstGeom prst="borderCallout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লোনা পানির মাছ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rt 1"/>
          <p:cNvSpPr/>
          <p:nvPr/>
        </p:nvSpPr>
        <p:spPr>
          <a:xfrm>
            <a:off x="838200" y="0"/>
            <a:ext cx="7543800" cy="838200"/>
          </a:xfrm>
          <a:prstGeom prst="hear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 Same Side Corner Rectangle 2"/>
          <p:cNvSpPr/>
          <p:nvPr/>
        </p:nvSpPr>
        <p:spPr>
          <a:xfrm>
            <a:off x="533400" y="990600"/>
            <a:ext cx="7924800" cy="5181600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কোন উ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ৎ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সগুলো অভ্যন্তরীণ  বদ্ধ জলাশয়ের 	মধ্যে 	পড়ে ?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কোন উ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ৎ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সগুলো অভ্যন্তরীণ মুক্ত জলাশয়ের 	মধ্যে 	পড়ে ?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1828800" y="228600"/>
            <a:ext cx="5562600" cy="1219200"/>
          </a:xfrm>
          <a:prstGeom prst="down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অভ্যন্তরীণ  বদ্ধ জলাশয়ের নাম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nip Same Side Corner Rectangle 2"/>
          <p:cNvSpPr/>
          <p:nvPr/>
        </p:nvSpPr>
        <p:spPr>
          <a:xfrm>
            <a:off x="457200" y="1447800"/>
            <a:ext cx="8382000" cy="1066800"/>
          </a:xfrm>
          <a:prstGeom prst="snip2Same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পুকুর, দীঘি ও বাওড় ইত্যাদী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838200" y="3048000"/>
            <a:ext cx="8001000" cy="106680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অভ্যন্তরীণ মুক্ত জলাশয়ের নাম </a:t>
            </a:r>
            <a:endParaRPr lang="en-US" dirty="0"/>
          </a:p>
        </p:txBody>
      </p:sp>
      <p:sp>
        <p:nvSpPr>
          <p:cNvPr id="5" name="Snip Same Side Corner Rectangle 4"/>
          <p:cNvSpPr/>
          <p:nvPr/>
        </p:nvSpPr>
        <p:spPr>
          <a:xfrm>
            <a:off x="381000" y="4191000"/>
            <a:ext cx="8382000" cy="2286000"/>
          </a:xfrm>
          <a:prstGeom prst="snip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নদ-নদী, বিল, হ্রদ ও প্লাবন ভূমি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533400" y="0"/>
            <a:ext cx="8229600" cy="13228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66FF66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dirty="0">
              <a:solidFill>
                <a:srgbClr val="66FF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1447800"/>
            <a:ext cx="8534400" cy="472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মৎস সম্পদের উৎসকে কয়ভাগে ভাগ করা 	হয়েছে ও কী কী ? </a:t>
            </a:r>
          </a:p>
          <a:p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২। নিচের কোনটি স্বাদু  ও কোনটি লোনা পানির মাছ তা লিখঃ</a:t>
            </a:r>
          </a:p>
          <a:p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	রুপচাঁদা, শোল, গজার, রুই, লাক্ষা, কাতলা, গলাদা, 	চিংড়ি মৃগেল, শিং, মাগুর, সরপুটি, ছুরি  	নাইলোটিকা ও লাটিয়া।</a:t>
            </a: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8305800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বাংলাদেশর মৎস্য সম্পদের উৎস </a:t>
            </a:r>
            <a:endParaRPr lang="en-US" sz="3600" dirty="0">
              <a:solidFill>
                <a:srgbClr val="FF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572000" y="1447800"/>
            <a:ext cx="1524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438400" y="2286000"/>
            <a:ext cx="4724400" cy="1588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own Arrow 7"/>
          <p:cNvSpPr/>
          <p:nvPr/>
        </p:nvSpPr>
        <p:spPr>
          <a:xfrm>
            <a:off x="2362200" y="2286000"/>
            <a:ext cx="152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7086600" y="2286000"/>
            <a:ext cx="1524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1000" y="3200400"/>
            <a:ext cx="40386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অভ্যন্তরীণ পানি সম্পদ 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9200" y="3124200"/>
            <a:ext cx="4114800" cy="76944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F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সামুদ্রিক পানি সম্পদ </a:t>
            </a:r>
            <a:endParaRPr lang="en-US" sz="4400" dirty="0">
              <a:solidFill>
                <a:srgbClr val="00B0F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2362200" y="3962400"/>
            <a:ext cx="152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304800" y="4876800"/>
            <a:ext cx="4724400" cy="1588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own Arrow 13"/>
          <p:cNvSpPr/>
          <p:nvPr/>
        </p:nvSpPr>
        <p:spPr>
          <a:xfrm>
            <a:off x="304800" y="4876800"/>
            <a:ext cx="152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953000" y="4876800"/>
            <a:ext cx="152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5791200"/>
            <a:ext cx="3886200" cy="609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অভ্যন্তরীণ বদ্ধ জলাশয়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24400" y="5791200"/>
            <a:ext cx="41910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অভ্যন্তরীণ মুক্ত জলাশয়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  <p:bldP spid="11" grpId="0" animBg="1"/>
      <p:bldP spid="12" grpId="1" animBg="1"/>
      <p:bldP spid="10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381000" y="0"/>
            <a:ext cx="8458200" cy="1371600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স্বাদু পানির মাছ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304800" y="1600200"/>
            <a:ext cx="8382000" cy="18288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শোল, গজার, রুই, কাতলা, মৃগেল, মগুর ও</a:t>
            </a:r>
          </a:p>
          <a:p>
            <a:pPr algn="ctr"/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নাইলোটিকা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Explosion 1 3"/>
          <p:cNvSpPr/>
          <p:nvPr/>
        </p:nvSpPr>
        <p:spPr>
          <a:xfrm>
            <a:off x="1524000" y="3505200"/>
            <a:ext cx="6324600" cy="1524000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লোনা পানির মাছ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>
            <a:off x="228600" y="5181600"/>
            <a:ext cx="8610600" cy="1447800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রুপচাঁদা, লাক্ষা, গলাদা চিংড়ি, ছুরি ও লাটিয়া।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609600" y="0"/>
            <a:ext cx="7848600" cy="1283208"/>
          </a:xfrm>
          <a:prstGeom prst="down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i="1" dirty="0" smtClean="0">
                <a:solidFill>
                  <a:srgbClr val="66FF33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2800" i="1" dirty="0">
              <a:solidFill>
                <a:srgbClr val="66FF3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1295400"/>
            <a:ext cx="8229600" cy="472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১। স্বাদু ও লোনা পানির মাছের তালিকা তৈরী 	কর।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২। মুক্ত জলাশয়ে মাছের উৎপাদন হ্রাস পাওয়ার 	কারণগুলো লিখ 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228600" y="1219200"/>
            <a:ext cx="8610600" cy="1447800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চিতল, বোয়াল, শোল, গজার, রুই, কাতলা, মৃগেল, শিং, মাগুর, সরপুটি, নাইলোটিকা, তেলাপিয়া, ইলিশ প্রভৃতি।</a:t>
            </a:r>
          </a:p>
          <a:p>
            <a:pPr algn="ctr"/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9" name="Snip Single Corner Rectangle 8"/>
          <p:cNvSpPr/>
          <p:nvPr/>
        </p:nvSpPr>
        <p:spPr>
          <a:xfrm>
            <a:off x="228600" y="4191000"/>
            <a:ext cx="8458200" cy="2438400"/>
          </a:xfrm>
          <a:prstGeom prst="snip1Rect">
            <a:avLst/>
          </a:prstGeom>
          <a:ln w="57150"/>
          <a:scene3d>
            <a:camera prst="perspectiveFron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রুপচাঁদা, ছুরি ,লাটিয়া, লাক্ষা, গলদা চিংড়ি, হাঙ্গর ও ভেটকি  প্রভৃতি ।</a:t>
            </a:r>
            <a:endParaRPr lang="en-US" sz="5400" b="1" dirty="0">
              <a:solidFill>
                <a:srgbClr val="0000FF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0" y="0"/>
            <a:ext cx="9144000" cy="114300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অভ্যন্তরীণ স্বাদু পানির উৎসের মাছঃ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Down Arrow Callout 11"/>
          <p:cNvSpPr/>
          <p:nvPr/>
        </p:nvSpPr>
        <p:spPr>
          <a:xfrm>
            <a:off x="1143000" y="2971800"/>
            <a:ext cx="6477000" cy="1143000"/>
          </a:xfrm>
          <a:prstGeom prst="down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সামুদ্রিক লোনা পানির মাছঃ</a:t>
            </a:r>
            <a:endParaRPr lang="en-US" sz="4000" b="1" dirty="0" smtClean="0">
              <a:solidFill>
                <a:srgbClr val="33CC33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667000"/>
            <a:ext cx="944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১। সামুদ্রিক মৎস্য সম্পদ কাকে বলে ?</a:t>
            </a:r>
            <a:endParaRPr lang="en-US" sz="1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990600" y="381000"/>
            <a:ext cx="6553200" cy="1295400"/>
          </a:xfrm>
          <a:prstGeom prst="wedgeRoundRect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3352800"/>
            <a:ext cx="72009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অভ্যন্তরীণ ম</a:t>
            </a:r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ৎ</a:t>
            </a:r>
            <a:r>
              <a:rPr lang="bn-BD" sz="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স্য সম্পদ কাকে বলে ?</a:t>
            </a:r>
            <a:endParaRPr lang="en-US" sz="4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ular Arrow 1"/>
          <p:cNvSpPr/>
          <p:nvPr/>
        </p:nvSpPr>
        <p:spPr>
          <a:xfrm>
            <a:off x="1676400" y="-228600"/>
            <a:ext cx="4953000" cy="3276600"/>
          </a:xfrm>
          <a:prstGeom prst="circular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nip Same Side Corner Rectangle 2"/>
          <p:cNvSpPr/>
          <p:nvPr/>
        </p:nvSpPr>
        <p:spPr>
          <a:xfrm>
            <a:off x="304800" y="2438400"/>
            <a:ext cx="8229600" cy="4038600"/>
          </a:xfrm>
          <a:prstGeom prst="snip2Same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 চাষযোগ্য মাছের কী কিরুপ 	গুণাবলি থকা উচিৎ।</a:t>
            </a:r>
          </a:p>
          <a:p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বাংলাদেশের ম</a:t>
            </a: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ৎ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 সম্পদের 	অর্থনৈতিক গুরুত্ব বর্ণনা কর ।</a:t>
            </a: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457200" y="228600"/>
            <a:ext cx="8382000" cy="2057400"/>
          </a:xfrm>
          <a:prstGeom prst="flowChartTerminator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perspectiveRelaxed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800px-Mango_round_abou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8400"/>
            <a:ext cx="9144000" cy="44196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  <a:scene3d>
            <a:camera prst="obliqueBottom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345</Words>
  <Application>Microsoft Office PowerPoint</Application>
  <PresentationFormat>On-screen Show (4:3)</PresentationFormat>
  <Paragraphs>76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Dhaka-TTC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Lab46</dc:creator>
  <cp:lastModifiedBy>Madrasah</cp:lastModifiedBy>
  <cp:revision>413</cp:revision>
  <dcterms:created xsi:type="dcterms:W3CDTF">2011-04-23T08:58:14Z</dcterms:created>
  <dcterms:modified xsi:type="dcterms:W3CDTF">2012-12-29T14:51:41Z</dcterms:modified>
</cp:coreProperties>
</file>